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handoutMasterIdLst>
    <p:handoutMasterId r:id="rId8"/>
  </p:handoutMasterIdLst>
  <p:sldIdLst>
    <p:sldId id="256" r:id="rId3"/>
    <p:sldId id="266" r:id="rId4"/>
    <p:sldId id="258" r:id="rId5"/>
    <p:sldId id="264" r:id="rId6"/>
    <p:sldId id="260" r:id="rId7"/>
  </p:sldIdLst>
  <p:sldSz cx="7562850" cy="10688638"/>
  <p:notesSz cx="6858000" cy="9144000"/>
  <p:defaultTextStyle>
    <a:defPPr>
      <a:defRPr lang="zh-TW"/>
    </a:defPPr>
    <a:lvl1pPr marL="0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497754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3B0"/>
    <a:srgbClr val="0068A0"/>
    <a:srgbClr val="0F71AB"/>
    <a:srgbClr val="106EA6"/>
    <a:srgbClr val="006BA6"/>
    <a:srgbClr val="00659B"/>
    <a:srgbClr val="0063A8"/>
    <a:srgbClr val="0057AE"/>
    <a:srgbClr val="005B9E"/>
    <a:srgbClr val="1252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01" autoAdjust="0"/>
    <p:restoredTop sz="99437" autoAdjust="0"/>
  </p:normalViewPr>
  <p:slideViewPr>
    <p:cSldViewPr snapToGrid="0" snapToObjects="1">
      <p:cViewPr>
        <p:scale>
          <a:sx n="100" d="100"/>
          <a:sy n="100" d="100"/>
        </p:scale>
        <p:origin x="58" y="-538"/>
      </p:cViewPr>
      <p:guideLst>
        <p:guide orient="horz" pos="3367"/>
        <p:guide pos="238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65" d="100"/>
          <a:sy n="65" d="100"/>
        </p:scale>
        <p:origin x="4690" y="6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>
            <a:extLst>
              <a:ext uri="{FF2B5EF4-FFF2-40B4-BE49-F238E27FC236}">
                <a16:creationId xmlns:a16="http://schemas.microsoft.com/office/drawing/2014/main" id="{5A7ED89A-7847-47D2-BAE4-3068A32A218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12B06D04-B2DA-4027-8611-474D7B7898E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BFC4B-348F-4F3E-9E74-B356516634D2}" type="datetimeFigureOut">
              <a:rPr lang="zh-TW" altLang="en-US" smtClean="0"/>
              <a:t>2018/12/14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904101E4-C7D1-4521-A84A-0C7A24E4565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E98CDB1D-4E63-4D5D-98E8-A61E0B6C56A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9CB372-697F-4179-9317-94C14B239EC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898502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67214" y="3320408"/>
            <a:ext cx="6428423" cy="2291129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134428" y="6056896"/>
            <a:ext cx="5293995" cy="27315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8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6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217091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67085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7413" y="6868440"/>
            <a:ext cx="6428423" cy="2122883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97413" y="4530302"/>
            <a:ext cx="6428423" cy="2338139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75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5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2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87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6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2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0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361895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83607" y="3602469"/>
            <a:ext cx="2489438" cy="1018884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899093" y="3602469"/>
            <a:ext cx="2489438" cy="1018884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81284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78143" y="2392573"/>
            <a:ext cx="3341572" cy="997111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54" indent="0">
              <a:buNone/>
              <a:defRPr sz="2200" b="1"/>
            </a:lvl2pPr>
            <a:lvl3pPr marL="995507" indent="0">
              <a:buNone/>
              <a:defRPr sz="2000" b="1"/>
            </a:lvl3pPr>
            <a:lvl4pPr marL="1493261" indent="0">
              <a:buNone/>
              <a:defRPr sz="1700" b="1"/>
            </a:lvl4pPr>
            <a:lvl5pPr marL="1991015" indent="0">
              <a:buNone/>
              <a:defRPr sz="1700" b="1"/>
            </a:lvl5pPr>
            <a:lvl6pPr marL="2488768" indent="0">
              <a:buNone/>
              <a:defRPr sz="1700" b="1"/>
            </a:lvl6pPr>
            <a:lvl7pPr marL="2986522" indent="0">
              <a:buNone/>
              <a:defRPr sz="1700" b="1"/>
            </a:lvl7pPr>
            <a:lvl8pPr marL="3484275" indent="0">
              <a:buNone/>
              <a:defRPr sz="1700" b="1"/>
            </a:lvl8pPr>
            <a:lvl9pPr marL="3982029" indent="0">
              <a:buNone/>
              <a:defRPr sz="17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78143" y="3389684"/>
            <a:ext cx="3341572" cy="615833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841824" y="2392573"/>
            <a:ext cx="3342884" cy="997111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54" indent="0">
              <a:buNone/>
              <a:defRPr sz="2200" b="1"/>
            </a:lvl2pPr>
            <a:lvl3pPr marL="995507" indent="0">
              <a:buNone/>
              <a:defRPr sz="2000" b="1"/>
            </a:lvl3pPr>
            <a:lvl4pPr marL="1493261" indent="0">
              <a:buNone/>
              <a:defRPr sz="1700" b="1"/>
            </a:lvl4pPr>
            <a:lvl5pPr marL="1991015" indent="0">
              <a:buNone/>
              <a:defRPr sz="1700" b="1"/>
            </a:lvl5pPr>
            <a:lvl6pPr marL="2488768" indent="0">
              <a:buNone/>
              <a:defRPr sz="1700" b="1"/>
            </a:lvl6pPr>
            <a:lvl7pPr marL="2986522" indent="0">
              <a:buNone/>
              <a:defRPr sz="1700" b="1"/>
            </a:lvl7pPr>
            <a:lvl8pPr marL="3484275" indent="0">
              <a:buNone/>
              <a:defRPr sz="1700" b="1"/>
            </a:lvl8pPr>
            <a:lvl9pPr marL="3982029" indent="0">
              <a:buNone/>
              <a:defRPr sz="17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841824" y="3389684"/>
            <a:ext cx="3342884" cy="615833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64234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3520807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491238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8143" y="425566"/>
            <a:ext cx="2488126" cy="181113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56864" y="425567"/>
            <a:ext cx="4227844" cy="9122457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78143" y="2236697"/>
            <a:ext cx="2488126" cy="7311326"/>
          </a:xfrm>
        </p:spPr>
        <p:txBody>
          <a:bodyPr/>
          <a:lstStyle>
            <a:lvl1pPr marL="0" indent="0">
              <a:buNone/>
              <a:defRPr sz="1500"/>
            </a:lvl1pPr>
            <a:lvl2pPr marL="497754" indent="0">
              <a:buNone/>
              <a:defRPr sz="1300"/>
            </a:lvl2pPr>
            <a:lvl3pPr marL="995507" indent="0">
              <a:buNone/>
              <a:defRPr sz="1100"/>
            </a:lvl3pPr>
            <a:lvl4pPr marL="1493261" indent="0">
              <a:buNone/>
              <a:defRPr sz="1000"/>
            </a:lvl4pPr>
            <a:lvl5pPr marL="1991015" indent="0">
              <a:buNone/>
              <a:defRPr sz="1000"/>
            </a:lvl5pPr>
            <a:lvl6pPr marL="2488768" indent="0">
              <a:buNone/>
              <a:defRPr sz="1000"/>
            </a:lvl6pPr>
            <a:lvl7pPr marL="2986522" indent="0">
              <a:buNone/>
              <a:defRPr sz="1000"/>
            </a:lvl7pPr>
            <a:lvl8pPr marL="3484275" indent="0">
              <a:buNone/>
              <a:defRPr sz="1000"/>
            </a:lvl8pPr>
            <a:lvl9pPr marL="3982029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493845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2372" y="7482047"/>
            <a:ext cx="4537710" cy="88329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482372" y="955049"/>
            <a:ext cx="4537710" cy="6413183"/>
          </a:xfrm>
        </p:spPr>
        <p:txBody>
          <a:bodyPr/>
          <a:lstStyle>
            <a:lvl1pPr marL="0" indent="0">
              <a:buNone/>
              <a:defRPr sz="3500"/>
            </a:lvl1pPr>
            <a:lvl2pPr marL="497754" indent="0">
              <a:buNone/>
              <a:defRPr sz="3000"/>
            </a:lvl2pPr>
            <a:lvl3pPr marL="995507" indent="0">
              <a:buNone/>
              <a:defRPr sz="2600"/>
            </a:lvl3pPr>
            <a:lvl4pPr marL="1493261" indent="0">
              <a:buNone/>
              <a:defRPr sz="2200"/>
            </a:lvl4pPr>
            <a:lvl5pPr marL="1991015" indent="0">
              <a:buNone/>
              <a:defRPr sz="2200"/>
            </a:lvl5pPr>
            <a:lvl6pPr marL="2488768" indent="0">
              <a:buNone/>
              <a:defRPr sz="2200"/>
            </a:lvl6pPr>
            <a:lvl7pPr marL="2986522" indent="0">
              <a:buNone/>
              <a:defRPr sz="2200"/>
            </a:lvl7pPr>
            <a:lvl8pPr marL="3484275" indent="0">
              <a:buNone/>
              <a:defRPr sz="2200"/>
            </a:lvl8pPr>
            <a:lvl9pPr marL="3982029" indent="0">
              <a:buNone/>
              <a:defRPr sz="22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82372" y="8365345"/>
            <a:ext cx="4537710" cy="1254429"/>
          </a:xfrm>
        </p:spPr>
        <p:txBody>
          <a:bodyPr/>
          <a:lstStyle>
            <a:lvl1pPr marL="0" indent="0">
              <a:buNone/>
              <a:defRPr sz="1500"/>
            </a:lvl1pPr>
            <a:lvl2pPr marL="497754" indent="0">
              <a:buNone/>
              <a:defRPr sz="1300"/>
            </a:lvl2pPr>
            <a:lvl3pPr marL="995507" indent="0">
              <a:buNone/>
              <a:defRPr sz="1100"/>
            </a:lvl3pPr>
            <a:lvl4pPr marL="1493261" indent="0">
              <a:buNone/>
              <a:defRPr sz="1000"/>
            </a:lvl4pPr>
            <a:lvl5pPr marL="1991015" indent="0">
              <a:buNone/>
              <a:defRPr sz="1000"/>
            </a:lvl5pPr>
            <a:lvl6pPr marL="2488768" indent="0">
              <a:buNone/>
              <a:defRPr sz="1000"/>
            </a:lvl6pPr>
            <a:lvl7pPr marL="2986522" indent="0">
              <a:buNone/>
              <a:defRPr sz="1000"/>
            </a:lvl7pPr>
            <a:lvl8pPr marL="3484275" indent="0">
              <a:buNone/>
              <a:defRPr sz="1000"/>
            </a:lvl8pPr>
            <a:lvl9pPr marL="3982029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957894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3264512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4112299" y="618556"/>
            <a:ext cx="1276231" cy="13172757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83607" y="618556"/>
            <a:ext cx="3702646" cy="13172757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100190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67214" y="3320408"/>
            <a:ext cx="6428423" cy="2291129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子標題 2"/>
          <p:cNvSpPr>
            <a:spLocks noGrp="1"/>
          </p:cNvSpPr>
          <p:nvPr>
            <p:ph type="subTitle" idx="1"/>
          </p:nvPr>
        </p:nvSpPr>
        <p:spPr>
          <a:xfrm>
            <a:off x="1134428" y="6056896"/>
            <a:ext cx="5293995" cy="273154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7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5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3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10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88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86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4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2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zh-TW" altLang="en-US"/>
              <a:t>按一下以編輯母片子標題樣式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952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4413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97413" y="6868440"/>
            <a:ext cx="6428423" cy="2122883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97413" y="4530302"/>
            <a:ext cx="6428423" cy="2338139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775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550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326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101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8876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8652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42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202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7642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83607" y="3602469"/>
            <a:ext cx="2489438" cy="1018884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899093" y="3602469"/>
            <a:ext cx="2489438" cy="10188845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5723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</p:spPr>
        <p:txBody>
          <a:bodyPr/>
          <a:lstStyle>
            <a:lvl1pPr>
              <a:defRPr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78143" y="2392573"/>
            <a:ext cx="3341572" cy="997111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54" indent="0">
              <a:buNone/>
              <a:defRPr sz="2200" b="1"/>
            </a:lvl2pPr>
            <a:lvl3pPr marL="995507" indent="0">
              <a:buNone/>
              <a:defRPr sz="2000" b="1"/>
            </a:lvl3pPr>
            <a:lvl4pPr marL="1493261" indent="0">
              <a:buNone/>
              <a:defRPr sz="1700" b="1"/>
            </a:lvl4pPr>
            <a:lvl5pPr marL="1991015" indent="0">
              <a:buNone/>
              <a:defRPr sz="1700" b="1"/>
            </a:lvl5pPr>
            <a:lvl6pPr marL="2488768" indent="0">
              <a:buNone/>
              <a:defRPr sz="1700" b="1"/>
            </a:lvl6pPr>
            <a:lvl7pPr marL="2986522" indent="0">
              <a:buNone/>
              <a:defRPr sz="1700" b="1"/>
            </a:lvl7pPr>
            <a:lvl8pPr marL="3484275" indent="0">
              <a:buNone/>
              <a:defRPr sz="1700" b="1"/>
            </a:lvl8pPr>
            <a:lvl9pPr marL="3982029" indent="0">
              <a:buNone/>
              <a:defRPr sz="17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78143" y="3389684"/>
            <a:ext cx="3341572" cy="615833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841824" y="2392573"/>
            <a:ext cx="3342884" cy="997111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7754" indent="0">
              <a:buNone/>
              <a:defRPr sz="2200" b="1"/>
            </a:lvl2pPr>
            <a:lvl3pPr marL="995507" indent="0">
              <a:buNone/>
              <a:defRPr sz="2000" b="1"/>
            </a:lvl3pPr>
            <a:lvl4pPr marL="1493261" indent="0">
              <a:buNone/>
              <a:defRPr sz="1700" b="1"/>
            </a:lvl4pPr>
            <a:lvl5pPr marL="1991015" indent="0">
              <a:buNone/>
              <a:defRPr sz="1700" b="1"/>
            </a:lvl5pPr>
            <a:lvl6pPr marL="2488768" indent="0">
              <a:buNone/>
              <a:defRPr sz="1700" b="1"/>
            </a:lvl6pPr>
            <a:lvl7pPr marL="2986522" indent="0">
              <a:buNone/>
              <a:defRPr sz="1700" b="1"/>
            </a:lvl7pPr>
            <a:lvl8pPr marL="3484275" indent="0">
              <a:buNone/>
              <a:defRPr sz="1700" b="1"/>
            </a:lvl8pPr>
            <a:lvl9pPr marL="3982029" indent="0">
              <a:buNone/>
              <a:defRPr sz="1700" b="1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841824" y="3389684"/>
            <a:ext cx="3342884" cy="6158339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844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7708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0619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78143" y="425566"/>
            <a:ext cx="2488126" cy="1811131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956864" y="425567"/>
            <a:ext cx="4227844" cy="9122457"/>
          </a:xfrm>
        </p:spPr>
        <p:txBody>
          <a:bodyPr/>
          <a:lstStyle>
            <a:lvl1pPr>
              <a:defRPr sz="3500"/>
            </a:lvl1pPr>
            <a:lvl2pPr>
              <a:defRPr sz="30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78143" y="2236697"/>
            <a:ext cx="2488126" cy="7311326"/>
          </a:xfrm>
        </p:spPr>
        <p:txBody>
          <a:bodyPr/>
          <a:lstStyle>
            <a:lvl1pPr marL="0" indent="0">
              <a:buNone/>
              <a:defRPr sz="1500"/>
            </a:lvl1pPr>
            <a:lvl2pPr marL="497754" indent="0">
              <a:buNone/>
              <a:defRPr sz="1300"/>
            </a:lvl2pPr>
            <a:lvl3pPr marL="995507" indent="0">
              <a:buNone/>
              <a:defRPr sz="1100"/>
            </a:lvl3pPr>
            <a:lvl4pPr marL="1493261" indent="0">
              <a:buNone/>
              <a:defRPr sz="1000"/>
            </a:lvl4pPr>
            <a:lvl5pPr marL="1991015" indent="0">
              <a:buNone/>
              <a:defRPr sz="1000"/>
            </a:lvl5pPr>
            <a:lvl6pPr marL="2488768" indent="0">
              <a:buNone/>
              <a:defRPr sz="1000"/>
            </a:lvl6pPr>
            <a:lvl7pPr marL="2986522" indent="0">
              <a:buNone/>
              <a:defRPr sz="1000"/>
            </a:lvl7pPr>
            <a:lvl8pPr marL="3484275" indent="0">
              <a:buNone/>
              <a:defRPr sz="1000"/>
            </a:lvl8pPr>
            <a:lvl9pPr marL="3982029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8109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482372" y="7482047"/>
            <a:ext cx="4537710" cy="88329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482372" y="955049"/>
            <a:ext cx="4537710" cy="6413183"/>
          </a:xfrm>
        </p:spPr>
        <p:txBody>
          <a:bodyPr/>
          <a:lstStyle>
            <a:lvl1pPr marL="0" indent="0">
              <a:buNone/>
              <a:defRPr sz="3500"/>
            </a:lvl1pPr>
            <a:lvl2pPr marL="497754" indent="0">
              <a:buNone/>
              <a:defRPr sz="3000"/>
            </a:lvl2pPr>
            <a:lvl3pPr marL="995507" indent="0">
              <a:buNone/>
              <a:defRPr sz="2600"/>
            </a:lvl3pPr>
            <a:lvl4pPr marL="1493261" indent="0">
              <a:buNone/>
              <a:defRPr sz="2200"/>
            </a:lvl4pPr>
            <a:lvl5pPr marL="1991015" indent="0">
              <a:buNone/>
              <a:defRPr sz="2200"/>
            </a:lvl5pPr>
            <a:lvl6pPr marL="2488768" indent="0">
              <a:buNone/>
              <a:defRPr sz="2200"/>
            </a:lvl6pPr>
            <a:lvl7pPr marL="2986522" indent="0">
              <a:buNone/>
              <a:defRPr sz="2200"/>
            </a:lvl7pPr>
            <a:lvl8pPr marL="3484275" indent="0">
              <a:buNone/>
              <a:defRPr sz="2200"/>
            </a:lvl8pPr>
            <a:lvl9pPr marL="3982029" indent="0">
              <a:buNone/>
              <a:defRPr sz="2200"/>
            </a:lvl9pPr>
          </a:lstStyle>
          <a:p>
            <a:endParaRPr kumimoji="1"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482372" y="8365345"/>
            <a:ext cx="4537710" cy="1254429"/>
          </a:xfrm>
        </p:spPr>
        <p:txBody>
          <a:bodyPr/>
          <a:lstStyle>
            <a:lvl1pPr marL="0" indent="0">
              <a:buNone/>
              <a:defRPr sz="1500"/>
            </a:lvl1pPr>
            <a:lvl2pPr marL="497754" indent="0">
              <a:buNone/>
              <a:defRPr sz="1300"/>
            </a:lvl2pPr>
            <a:lvl3pPr marL="995507" indent="0">
              <a:buNone/>
              <a:defRPr sz="1100"/>
            </a:lvl3pPr>
            <a:lvl4pPr marL="1493261" indent="0">
              <a:buNone/>
              <a:defRPr sz="1000"/>
            </a:lvl4pPr>
            <a:lvl5pPr marL="1991015" indent="0">
              <a:buNone/>
              <a:defRPr sz="1000"/>
            </a:lvl5pPr>
            <a:lvl6pPr marL="2488768" indent="0">
              <a:buNone/>
              <a:defRPr sz="1000"/>
            </a:lvl6pPr>
            <a:lvl7pPr marL="2986522" indent="0">
              <a:buNone/>
              <a:defRPr sz="1000"/>
            </a:lvl7pPr>
            <a:lvl8pPr marL="3484275" indent="0">
              <a:buNone/>
              <a:defRPr sz="1000"/>
            </a:lvl8pPr>
            <a:lvl9pPr marL="3982029" indent="0">
              <a:buNone/>
              <a:defRPr sz="1000"/>
            </a:lvl9pPr>
          </a:lstStyle>
          <a:p>
            <a:pPr lvl="0"/>
            <a:r>
              <a:rPr kumimoji="1"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635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3068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4112299" y="618556"/>
            <a:ext cx="1276231" cy="13172757"/>
          </a:xfrm>
        </p:spPr>
        <p:txBody>
          <a:bodyPr vert="eaVert"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83607" y="618556"/>
            <a:ext cx="3702646" cy="13172757"/>
          </a:xfrm>
        </p:spPr>
        <p:txBody>
          <a:bodyPr vert="eaVert"/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304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  <a:prstGeom prst="rect">
            <a:avLst/>
          </a:prstGeom>
        </p:spPr>
        <p:txBody>
          <a:bodyPr vert="horz" lIns="99551" tIns="49775" rIns="99551" bIns="49775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78143" y="2494017"/>
            <a:ext cx="6806565" cy="7054007"/>
          </a:xfrm>
          <a:prstGeom prst="rect">
            <a:avLst/>
          </a:prstGeom>
        </p:spPr>
        <p:txBody>
          <a:bodyPr vert="horz" lIns="99551" tIns="49775" rIns="99551" bIns="49775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885E3-EC14-9446-9E17-62E10BA13812}" type="datetimeFigureOut">
              <a:rPr kumimoji="1" lang="zh-TW" altLang="en-US" smtClean="0"/>
              <a:t>2018/12/14</a:t>
            </a:fld>
            <a:endParaRPr kumimoji="1"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74FBE-BF04-8C42-8DF0-F9D5BE64A9A3}" type="slidenum">
              <a:rPr kumimoji="1" lang="zh-TW" altLang="en-US" smtClean="0"/>
              <a:t>‹#›</a:t>
            </a:fld>
            <a:endParaRPr kumimoji="1" lang="zh-TW" altLang="en-US"/>
          </a:p>
        </p:txBody>
      </p:sp>
    </p:spTree>
    <p:extLst>
      <p:ext uri="{BB962C8B-B14F-4D97-AF65-F5344CB8AC3E}">
        <p14:creationId xmlns:p14="http://schemas.microsoft.com/office/powerpoint/2010/main" val="219020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97754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15" indent="-373315" algn="l" defTabSz="497754" rtl="0" eaLnBrk="1" latinLnBrk="0" hangingPunct="1">
        <a:spcBef>
          <a:spcPct val="20000"/>
        </a:spcBef>
        <a:buFont typeface="Arial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850" indent="-311096" algn="l" defTabSz="497754" rtl="0" eaLnBrk="1" latinLnBrk="0" hangingPunct="1">
        <a:spcBef>
          <a:spcPct val="20000"/>
        </a:spcBef>
        <a:buFont typeface="Arial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384" indent="-248877" algn="l" defTabSz="497754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138" indent="-248877" algn="l" defTabSz="497754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9891" indent="-248877" algn="l" defTabSz="497754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645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399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152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0906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378143" y="428041"/>
            <a:ext cx="6806565" cy="1781440"/>
          </a:xfrm>
          <a:prstGeom prst="rect">
            <a:avLst/>
          </a:prstGeom>
        </p:spPr>
        <p:txBody>
          <a:bodyPr vert="horz" lIns="99551" tIns="49775" rIns="99551" bIns="49775" rtlCol="0" anchor="ctr">
            <a:normAutofit/>
          </a:bodyPr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78143" y="2494017"/>
            <a:ext cx="6806565" cy="7054007"/>
          </a:xfrm>
          <a:prstGeom prst="rect">
            <a:avLst/>
          </a:prstGeom>
        </p:spPr>
        <p:txBody>
          <a:bodyPr vert="horz" lIns="99551" tIns="49775" rIns="99551" bIns="49775" rtlCol="0">
            <a:normAutofit/>
          </a:bodyPr>
          <a:lstStyle/>
          <a:p>
            <a:pPr lvl="0"/>
            <a:r>
              <a:rPr kumimoji="1" lang="zh-TW" altLang="en-US"/>
              <a:t>按一下以編輯母片文字樣式</a:t>
            </a:r>
          </a:p>
          <a:p>
            <a:pPr lvl="1"/>
            <a:r>
              <a:rPr kumimoji="1" lang="zh-TW" altLang="en-US"/>
              <a:t>第二層</a:t>
            </a:r>
          </a:p>
          <a:p>
            <a:pPr lvl="2"/>
            <a:r>
              <a:rPr kumimoji="1" lang="zh-TW" altLang="en-US"/>
              <a:t>第三層</a:t>
            </a:r>
          </a:p>
          <a:p>
            <a:pPr lvl="3"/>
            <a:r>
              <a:rPr kumimoji="1" lang="zh-TW" altLang="en-US"/>
              <a:t>第四層</a:t>
            </a:r>
          </a:p>
          <a:p>
            <a:pPr lvl="4"/>
            <a:r>
              <a:rPr kumimoji="1"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378143" y="9906785"/>
            <a:ext cx="1764665" cy="569071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885E3-EC14-9446-9E17-62E10BA13812}" type="datetimeFigureOut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2018/12/14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2583974" y="9906785"/>
            <a:ext cx="2394903" cy="569071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420043" y="9906785"/>
            <a:ext cx="1764665" cy="569071"/>
          </a:xfrm>
          <a:prstGeom prst="rect">
            <a:avLst/>
          </a:prstGeom>
        </p:spPr>
        <p:txBody>
          <a:bodyPr vert="horz" lIns="99551" tIns="49775" rIns="99551" bIns="49775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274FBE-BF04-8C42-8DF0-F9D5BE64A9A3}" type="slidenum">
              <a:rPr kumimoji="1"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kumimoji="1"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392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97754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315" indent="-373315" algn="l" defTabSz="497754" rtl="0" eaLnBrk="1" latinLnBrk="0" hangingPunct="1">
        <a:spcBef>
          <a:spcPct val="20000"/>
        </a:spcBef>
        <a:buFont typeface="Arial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8850" indent="-311096" algn="l" defTabSz="497754" rtl="0" eaLnBrk="1" latinLnBrk="0" hangingPunct="1">
        <a:spcBef>
          <a:spcPct val="20000"/>
        </a:spcBef>
        <a:buFont typeface="Arial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44384" indent="-248877" algn="l" defTabSz="497754" rtl="0" eaLnBrk="1" latinLnBrk="0" hangingPunct="1">
        <a:spcBef>
          <a:spcPct val="20000"/>
        </a:spcBef>
        <a:buFont typeface="Arial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2138" indent="-248877" algn="l" defTabSz="497754" rtl="0" eaLnBrk="1" latinLnBrk="0" hangingPunct="1">
        <a:spcBef>
          <a:spcPct val="20000"/>
        </a:spcBef>
        <a:buFont typeface="Arial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39891" indent="-248877" algn="l" defTabSz="497754" rtl="0" eaLnBrk="1" latinLnBrk="0" hangingPunct="1">
        <a:spcBef>
          <a:spcPct val="20000"/>
        </a:spcBef>
        <a:buFont typeface="Arial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37645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5399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3152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0906" indent="-248877" algn="l" defTabSz="497754" rtl="0" eaLnBrk="1" latinLnBrk="0" hangingPunct="1">
        <a:spcBef>
          <a:spcPct val="20000"/>
        </a:spcBef>
        <a:buFont typeface="Arial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754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507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261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015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8768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6522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275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029" algn="l" defTabSz="497754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jp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jp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jp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/>
          <p:cNvSpPr txBox="1"/>
          <p:nvPr/>
        </p:nvSpPr>
        <p:spPr>
          <a:xfrm>
            <a:off x="7153410" y="10269176"/>
            <a:ext cx="3130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1200" dirty="0">
                <a:latin typeface="Arial"/>
                <a:cs typeface="Arial"/>
              </a:rPr>
              <a:t>1.</a:t>
            </a:r>
            <a:endParaRPr kumimoji="1" lang="zh-TW" altLang="en-US" sz="1200" dirty="0">
              <a:latin typeface="Arial"/>
              <a:cs typeface="Arial"/>
            </a:endParaRPr>
          </a:p>
        </p:txBody>
      </p:sp>
      <p:pic>
        <p:nvPicPr>
          <p:cNvPr id="11" name="圖片 10" descr="Ordering Informati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676" y="6226573"/>
            <a:ext cx="6367272" cy="304800"/>
          </a:xfrm>
          <a:prstGeom prst="rect">
            <a:avLst/>
          </a:prstGeom>
        </p:spPr>
      </p:pic>
      <p:pic>
        <p:nvPicPr>
          <p:cNvPr id="12" name="圖片 11" descr="Optional Accessory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676" y="6632711"/>
            <a:ext cx="6367272" cy="274320"/>
          </a:xfrm>
          <a:prstGeom prst="rect">
            <a:avLst/>
          </a:prstGeom>
        </p:spPr>
      </p:pic>
      <p:sp>
        <p:nvSpPr>
          <p:cNvPr id="13" name="文字方塊 12"/>
          <p:cNvSpPr txBox="1"/>
          <p:nvPr/>
        </p:nvSpPr>
        <p:spPr>
          <a:xfrm>
            <a:off x="8390337" y="4398815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TW" altLang="en-US" dirty="0"/>
          </a:p>
        </p:txBody>
      </p:sp>
      <p:pic>
        <p:nvPicPr>
          <p:cNvPr id="14" name="圖片 13" descr="ATEX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8429" y="2995731"/>
            <a:ext cx="309236" cy="347890"/>
          </a:xfrm>
          <a:prstGeom prst="rect">
            <a:avLst/>
          </a:prstGeom>
        </p:spPr>
      </p:pic>
      <p:pic>
        <p:nvPicPr>
          <p:cNvPr id="15" name="圖片 14" descr="DNV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5528" y="3510946"/>
            <a:ext cx="233310" cy="356826"/>
          </a:xfrm>
          <a:prstGeom prst="rect">
            <a:avLst/>
          </a:prstGeom>
        </p:spPr>
      </p:pic>
      <p:pic>
        <p:nvPicPr>
          <p:cNvPr id="16" name="圖片 15" descr="emark-e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717" y="3454706"/>
            <a:ext cx="691896" cy="170688"/>
          </a:xfrm>
          <a:prstGeom prst="rect">
            <a:avLst/>
          </a:prstGeom>
        </p:spPr>
      </p:pic>
      <p:pic>
        <p:nvPicPr>
          <p:cNvPr id="17" name="圖片 16" descr="Emark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376" y="3727501"/>
            <a:ext cx="694944" cy="179832"/>
          </a:xfrm>
          <a:prstGeom prst="rect">
            <a:avLst/>
          </a:prstGeom>
        </p:spPr>
      </p:pic>
      <p:pic>
        <p:nvPicPr>
          <p:cNvPr id="18" name="圖片 17" descr="EN45545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676" y="4027806"/>
            <a:ext cx="691896" cy="240792"/>
          </a:xfrm>
          <a:prstGeom prst="rect">
            <a:avLst/>
          </a:prstGeom>
        </p:spPr>
      </p:pic>
      <p:pic>
        <p:nvPicPr>
          <p:cNvPr id="19" name="圖片 18" descr="EN50155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325" y="4617952"/>
            <a:ext cx="868680" cy="188976"/>
          </a:xfrm>
          <a:prstGeom prst="rect">
            <a:avLst/>
          </a:prstGeom>
        </p:spPr>
      </p:pic>
      <p:pic>
        <p:nvPicPr>
          <p:cNvPr id="20" name="圖片 19" descr="EN60950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259" y="4815726"/>
            <a:ext cx="688848" cy="298704"/>
          </a:xfrm>
          <a:prstGeom prst="rect">
            <a:avLst/>
          </a:prstGeom>
        </p:spPr>
      </p:pic>
      <p:pic>
        <p:nvPicPr>
          <p:cNvPr id="21" name="圖片 20" descr="Ethernet IP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298" y="5420337"/>
            <a:ext cx="886968" cy="237744"/>
          </a:xfrm>
          <a:prstGeom prst="rect">
            <a:avLst/>
          </a:prstGeom>
        </p:spPr>
      </p:pic>
      <p:pic>
        <p:nvPicPr>
          <p:cNvPr id="22" name="圖片 21" descr="Halogen Free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5633" y="4364747"/>
            <a:ext cx="482882" cy="197938"/>
          </a:xfrm>
          <a:prstGeom prst="rect">
            <a:avLst/>
          </a:prstGeom>
        </p:spPr>
      </p:pic>
      <p:pic>
        <p:nvPicPr>
          <p:cNvPr id="23" name="圖片 22" descr="IEC.IEEE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259" y="5150770"/>
            <a:ext cx="672746" cy="269567"/>
          </a:xfrm>
          <a:prstGeom prst="rect">
            <a:avLst/>
          </a:prstGeom>
        </p:spPr>
      </p:pic>
      <p:pic>
        <p:nvPicPr>
          <p:cNvPr id="24" name="圖片 23" descr="IEC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3990" y="3510946"/>
            <a:ext cx="282170" cy="279695"/>
          </a:xfrm>
          <a:prstGeom prst="rect">
            <a:avLst/>
          </a:prstGeom>
        </p:spPr>
      </p:pic>
      <p:pic>
        <p:nvPicPr>
          <p:cNvPr id="25" name="圖片 24" descr="IECEx.pn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1453" y="3510946"/>
            <a:ext cx="282170" cy="282170"/>
          </a:xfrm>
          <a:prstGeom prst="rect">
            <a:avLst/>
          </a:prstGeom>
        </p:spPr>
      </p:pic>
      <p:pic>
        <p:nvPicPr>
          <p:cNvPr id="26" name="圖片 25" descr="IPv6.png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5744" y="3003071"/>
            <a:ext cx="332930" cy="381000"/>
          </a:xfrm>
          <a:prstGeom prst="rect">
            <a:avLst/>
          </a:prstGeom>
        </p:spPr>
      </p:pic>
      <p:pic>
        <p:nvPicPr>
          <p:cNvPr id="27" name="圖片 26" descr="LTE.png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1612" y="3510946"/>
            <a:ext cx="317062" cy="254000"/>
          </a:xfrm>
          <a:prstGeom prst="rect">
            <a:avLst/>
          </a:prstGeom>
        </p:spPr>
      </p:pic>
      <p:pic>
        <p:nvPicPr>
          <p:cNvPr id="28" name="圖片 27" descr="NEMA-TS2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4386" y="5108872"/>
            <a:ext cx="682688" cy="271607"/>
          </a:xfrm>
          <a:prstGeom prst="rect">
            <a:avLst/>
          </a:prstGeom>
        </p:spPr>
      </p:pic>
      <p:pic>
        <p:nvPicPr>
          <p:cNvPr id="29" name="圖片 28" descr="PoE+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2760" y="5108872"/>
            <a:ext cx="464124" cy="201884"/>
          </a:xfrm>
          <a:prstGeom prst="rect">
            <a:avLst/>
          </a:prstGeom>
        </p:spPr>
      </p:pic>
      <p:pic>
        <p:nvPicPr>
          <p:cNvPr id="30" name="圖片 29" descr="profinet-logo.pn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4144" y="4577475"/>
            <a:ext cx="619633" cy="328405"/>
          </a:xfrm>
          <a:prstGeom prst="rect">
            <a:avLst/>
          </a:prstGeom>
        </p:spPr>
      </p:pic>
      <p:pic>
        <p:nvPicPr>
          <p:cNvPr id="31" name="圖片 30" descr="RoHS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034" y="4562685"/>
            <a:ext cx="352226" cy="343195"/>
          </a:xfrm>
          <a:prstGeom prst="rect">
            <a:avLst/>
          </a:prstGeom>
        </p:spPr>
      </p:pic>
      <p:pic>
        <p:nvPicPr>
          <p:cNvPr id="32" name="圖片 31" descr="UL C1D2.png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47241" y="3990138"/>
            <a:ext cx="553747" cy="449267"/>
          </a:xfrm>
          <a:prstGeom prst="rect">
            <a:avLst/>
          </a:prstGeom>
        </p:spPr>
      </p:pic>
      <p:pic>
        <p:nvPicPr>
          <p:cNvPr id="33" name="圖片 32" descr="UL-CUS.png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069" y="3977600"/>
            <a:ext cx="595540" cy="461805"/>
          </a:xfrm>
          <a:prstGeom prst="rect">
            <a:avLst/>
          </a:prstGeom>
        </p:spPr>
      </p:pic>
      <p:pic>
        <p:nvPicPr>
          <p:cNvPr id="34" name="圖片 33" descr="UL.png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43147" y="3003655"/>
            <a:ext cx="380416" cy="380416"/>
          </a:xfrm>
          <a:prstGeom prst="rect">
            <a:avLst/>
          </a:prstGeom>
        </p:spPr>
      </p:pic>
      <p:pic>
        <p:nvPicPr>
          <p:cNvPr id="35" name="圖片 34" descr="Wi-Fi 802.png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895" y="4638883"/>
            <a:ext cx="516093" cy="300861"/>
          </a:xfrm>
          <a:prstGeom prst="rect">
            <a:avLst/>
          </a:prstGeom>
        </p:spPr>
      </p:pic>
      <p:pic>
        <p:nvPicPr>
          <p:cNvPr id="38" name="圖片 37" descr="EN50121-4.png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088" y="4321285"/>
            <a:ext cx="868680" cy="195072"/>
          </a:xfrm>
          <a:prstGeom prst="rect">
            <a:avLst/>
          </a:prstGeom>
        </p:spPr>
      </p:pic>
      <p:pic>
        <p:nvPicPr>
          <p:cNvPr id="42" name="圖片 41" descr="使用說明.jpg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325" y="-10709"/>
            <a:ext cx="2343177" cy="2753773"/>
          </a:xfrm>
          <a:prstGeom prst="rect">
            <a:avLst/>
          </a:prstGeom>
        </p:spPr>
      </p:pic>
      <p:sp>
        <p:nvSpPr>
          <p:cNvPr id="43" name="文字方塊 42"/>
          <p:cNvSpPr txBox="1"/>
          <p:nvPr/>
        </p:nvSpPr>
        <p:spPr>
          <a:xfrm>
            <a:off x="1013012" y="359815"/>
            <a:ext cx="3251211" cy="292388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en-US" altLang="zh-TW" sz="1300" b="1" dirty="0">
                <a:solidFill>
                  <a:srgbClr val="0F71AB"/>
                </a:solidFill>
                <a:latin typeface="Arial"/>
                <a:cs typeface="Arial"/>
              </a:rPr>
              <a:t>Industrial</a:t>
            </a:r>
            <a:r>
              <a:rPr kumimoji="1" lang="zh-TW" altLang="en-US" sz="1300" b="1" dirty="0">
                <a:solidFill>
                  <a:srgbClr val="0F71AB"/>
                </a:solidFill>
                <a:latin typeface="Arial"/>
                <a:cs typeface="Arial"/>
              </a:rPr>
              <a:t> </a:t>
            </a:r>
            <a:r>
              <a:rPr kumimoji="1" lang="en-US" altLang="zh-TW" sz="1300" b="1" dirty="0">
                <a:solidFill>
                  <a:srgbClr val="0F71AB"/>
                </a:solidFill>
                <a:latin typeface="Arial"/>
                <a:cs typeface="Arial"/>
              </a:rPr>
              <a:t>Unmanaged Ethernet Switch</a:t>
            </a:r>
            <a:endParaRPr kumimoji="1" lang="zh-TW" altLang="en-US" sz="1300" b="1" dirty="0">
              <a:solidFill>
                <a:srgbClr val="0F71AB"/>
              </a:solidFill>
              <a:latin typeface="Arial"/>
              <a:cs typeface="Arial"/>
            </a:endParaRPr>
          </a:p>
        </p:txBody>
      </p:sp>
      <p:sp>
        <p:nvSpPr>
          <p:cNvPr id="44" name="文字方塊 43"/>
          <p:cNvSpPr txBox="1"/>
          <p:nvPr/>
        </p:nvSpPr>
        <p:spPr>
          <a:xfrm>
            <a:off x="774676" y="1167160"/>
            <a:ext cx="184731" cy="4801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endParaRPr kumimoji="1" lang="zh-TW" altLang="en-US" sz="2800" b="1" i="1" dirty="0">
              <a:solidFill>
                <a:srgbClr val="0F71AB"/>
              </a:solidFill>
              <a:latin typeface="Arial"/>
              <a:cs typeface="Arial"/>
            </a:endParaRPr>
          </a:p>
        </p:txBody>
      </p:sp>
      <p:pic>
        <p:nvPicPr>
          <p:cNvPr id="45" name="圖片 44" descr="CE.png"/>
          <p:cNvPicPr>
            <a:picLocks noChangeAspect="1"/>
          </p:cNvPicPr>
          <p:nvPr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041" y="3986740"/>
            <a:ext cx="348912" cy="250030"/>
          </a:xfrm>
          <a:prstGeom prst="rect">
            <a:avLst/>
          </a:prstGeom>
        </p:spPr>
      </p:pic>
      <p:sp>
        <p:nvSpPr>
          <p:cNvPr id="47" name="文字方塊 46"/>
          <p:cNvSpPr txBox="1"/>
          <p:nvPr/>
        </p:nvSpPr>
        <p:spPr>
          <a:xfrm>
            <a:off x="686233" y="1647291"/>
            <a:ext cx="3904055" cy="19236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b="1" dirty="0">
                <a:latin typeface="Arial"/>
                <a:cs typeface="Arial"/>
              </a:rPr>
              <a:t>DS105 series</a:t>
            </a:r>
          </a:p>
          <a:p>
            <a:r>
              <a:rPr lang="en-US" altLang="zh-TW" sz="1100" b="1" dirty="0">
                <a:latin typeface="Arial" panose="020B0604020202020204" pitchFamily="34" charset="0"/>
                <a:cs typeface="Arial" panose="020B0604020202020204" pitchFamily="34" charset="0"/>
              </a:rPr>
              <a:t>Industrial 5-port Unmanaged Ethernet Switch</a:t>
            </a:r>
          </a:p>
          <a:p>
            <a:endParaRPr lang="en-US" altLang="zh-TW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kumimoji="1" lang="en-US" altLang="zh-TW" sz="1100" dirty="0">
                <a:latin typeface="Arial" panose="020B0604020202020204" pitchFamily="34" charset="0"/>
                <a:cs typeface="Arial" panose="020B0604020202020204" pitchFamily="34" charset="0"/>
              </a:rPr>
              <a:t>The low power rugged design 5 port switch DS105 can stand for harsh environment and wide temperature (-40 to 75</a:t>
            </a:r>
            <a:r>
              <a:rPr kumimoji="1" lang="en-US" altLang="zh-TW" sz="1100" dirty="0">
                <a:latin typeface="Vivaldi"/>
                <a:cs typeface="Arial" panose="020B0604020202020204" pitchFamily="34" charset="0"/>
              </a:rPr>
              <a:t>°</a:t>
            </a:r>
            <a:r>
              <a:rPr kumimoji="1" lang="en-US" altLang="zh-TW" sz="1100" dirty="0">
                <a:latin typeface="Arial" panose="020B0604020202020204" pitchFamily="34" charset="0"/>
                <a:cs typeface="Arial" panose="020B0604020202020204" pitchFamily="34" charset="0"/>
              </a:rPr>
              <a:t>C) use. Ultra low power design consumes only 0.8W during full traffic. The compact size can fit in for space limited installation such as vehicle wall-mounting or Din-mount for cabinets. Micro USB DC 5V power input is flexible for installation.</a:t>
            </a:r>
            <a:endParaRPr lang="en-US" altLang="zh-TW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字方塊 51"/>
          <p:cNvSpPr txBox="1"/>
          <p:nvPr/>
        </p:nvSpPr>
        <p:spPr>
          <a:xfrm>
            <a:off x="665380" y="890161"/>
            <a:ext cx="4345532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90000"/>
              </a:lnSpc>
            </a:pPr>
            <a:r>
              <a:rPr kumimoji="1" lang="en-US" altLang="zh-TW" sz="2400" b="1" i="1" dirty="0">
                <a:solidFill>
                  <a:srgbClr val="0F71A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Power USB Charged, Palm Sized 5 port Switch</a:t>
            </a:r>
            <a:endParaRPr kumimoji="1" lang="zh-TW" altLang="en-US" sz="2400" b="1" i="1" dirty="0">
              <a:solidFill>
                <a:srgbClr val="0F71A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字方塊 55"/>
          <p:cNvSpPr txBox="1"/>
          <p:nvPr/>
        </p:nvSpPr>
        <p:spPr>
          <a:xfrm>
            <a:off x="1041496" y="6504695"/>
            <a:ext cx="421430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1100" b="1" dirty="0">
                <a:latin typeface="Arial"/>
                <a:cs typeface="Arial"/>
              </a:rPr>
              <a:t>Broadcast Storm Protection &amp; QoS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Auto drop excessive incoming broadcast packets for network availability protection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Port-based QoS port for Ethernet Port 4/5</a:t>
            </a:r>
          </a:p>
        </p:txBody>
      </p:sp>
      <p:sp>
        <p:nvSpPr>
          <p:cNvPr id="39" name="文字方塊 38"/>
          <p:cNvSpPr txBox="1"/>
          <p:nvPr/>
        </p:nvSpPr>
        <p:spPr>
          <a:xfrm>
            <a:off x="1019108" y="8173207"/>
            <a:ext cx="3675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1100" b="1" dirty="0">
                <a:latin typeface="Arial"/>
                <a:cs typeface="Arial"/>
              </a:rPr>
              <a:t>Rugged Mechanical Design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Ultra compact mechanical design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 panose="020B0604020202020204" pitchFamily="34" charset="0"/>
                <a:cs typeface="Arial" panose="020B0604020202020204" pitchFamily="34" charset="0"/>
              </a:rPr>
              <a:t>Wide operating temperature range </a:t>
            </a:r>
            <a:r>
              <a:rPr lang="en-US" altLang="zh-TW" sz="1000" b="1" dirty="0">
                <a:latin typeface="Arial" panose="020B0604020202020204" pitchFamily="34" charset="0"/>
                <a:cs typeface="Arial" panose="020B0604020202020204" pitchFamily="34" charset="0"/>
              </a:rPr>
              <a:t>-40 ~ 75°C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 panose="020B0604020202020204" pitchFamily="34" charset="0"/>
                <a:cs typeface="Arial" panose="020B0604020202020204" pitchFamily="34" charset="0"/>
              </a:rPr>
              <a:t>CE marking</a:t>
            </a:r>
          </a:p>
          <a:p>
            <a:r>
              <a:rPr lang="zh-TW" altLang="en-US" sz="1000" dirty="0">
                <a:latin typeface="Arial" panose="020B0604020202020204" pitchFamily="34" charset="0"/>
                <a:cs typeface="Arial" panose="020B0604020202020204" pitchFamily="34" charset="0"/>
              </a:rPr>
              <a:t>・</a:t>
            </a:r>
            <a:r>
              <a:rPr lang="en-US" altLang="zh-TW" sz="1000" dirty="0">
                <a:latin typeface="Arial" panose="020B0604020202020204" pitchFamily="34" charset="0"/>
                <a:cs typeface="Arial" panose="020B0604020202020204" pitchFamily="34" charset="0"/>
              </a:rPr>
              <a:t>IEC61000-6-2/IEC61000-6-4 heavy industrial EMC</a:t>
            </a:r>
          </a:p>
        </p:txBody>
      </p:sp>
      <p:sp>
        <p:nvSpPr>
          <p:cNvPr id="40" name="文字方塊 39"/>
          <p:cNvSpPr txBox="1"/>
          <p:nvPr/>
        </p:nvSpPr>
        <p:spPr>
          <a:xfrm>
            <a:off x="1013012" y="5653360"/>
            <a:ext cx="421430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1100" b="1" dirty="0">
                <a:latin typeface="Arial"/>
                <a:cs typeface="Arial"/>
              </a:rPr>
              <a:t>IEEE 802.3az EEE Power Management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Ultra low power design, less than 1W (0.81W) when full loading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Energy Efficient Ethernet for low power requirement</a:t>
            </a:r>
            <a:br>
              <a:rPr lang="en-US" altLang="zh-TW" sz="1000" dirty="0">
                <a:latin typeface="Arial"/>
                <a:cs typeface="Arial"/>
              </a:rPr>
            </a:b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Idle power saving mode for energy efficiency</a:t>
            </a:r>
          </a:p>
        </p:txBody>
      </p:sp>
      <p:sp>
        <p:nvSpPr>
          <p:cNvPr id="41" name="文字方塊 40"/>
          <p:cNvSpPr txBox="1"/>
          <p:nvPr/>
        </p:nvSpPr>
        <p:spPr>
          <a:xfrm>
            <a:off x="1013012" y="4976021"/>
            <a:ext cx="4369756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1100" b="1" dirty="0">
                <a:latin typeface="Arial"/>
                <a:cs typeface="Arial"/>
              </a:rPr>
              <a:t>Ethernet Network Switching </a:t>
            </a:r>
          </a:p>
          <a:p>
            <a:r>
              <a:rPr lang="zh-TW" altLang="en-US" sz="900" dirty="0">
                <a:latin typeface="Arial" panose="020B0604020202020204" pitchFamily="34" charset="0"/>
                <a:cs typeface="Arial" panose="020B0604020202020204" pitchFamily="34" charset="0"/>
              </a:rPr>
              <a:t>・</a:t>
            </a:r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5-port 10/100BaseTX Ethernet with auto Negotiation, auto MDI/MDIX</a:t>
            </a:r>
          </a:p>
          <a:p>
            <a:r>
              <a:rPr lang="zh-TW" altLang="en-US" sz="900" dirty="0">
                <a:latin typeface="Arial"/>
                <a:cs typeface="Arial"/>
              </a:rPr>
              <a:t>・</a:t>
            </a:r>
            <a:r>
              <a:rPr kumimoji="1" lang="en-US" altLang="zh-TW" sz="900" dirty="0">
                <a:latin typeface="Arial"/>
                <a:cs typeface="Arial"/>
              </a:rPr>
              <a:t>Stores and forwards with non-blocking switch fabric</a:t>
            </a:r>
          </a:p>
        </p:txBody>
      </p:sp>
      <p:sp>
        <p:nvSpPr>
          <p:cNvPr id="48" name="文字方塊 47"/>
          <p:cNvSpPr txBox="1"/>
          <p:nvPr/>
        </p:nvSpPr>
        <p:spPr>
          <a:xfrm>
            <a:off x="1019108" y="7281687"/>
            <a:ext cx="36754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1100" b="1" dirty="0">
                <a:latin typeface="Arial"/>
                <a:cs typeface="Arial"/>
              </a:rPr>
              <a:t>Versatile Power Input and Mounting 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5~30VDC wide range power input 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Micro USB connector for USB DC 5V power input</a:t>
            </a:r>
          </a:p>
          <a:p>
            <a:pPr>
              <a:lnSpc>
                <a:spcPct val="90000"/>
              </a:lnSpc>
            </a:pP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Redundant power design: 5~30V/USB 5V</a:t>
            </a:r>
            <a:br>
              <a:rPr lang="en-US" altLang="zh-TW" sz="1000" dirty="0">
                <a:latin typeface="Arial"/>
                <a:cs typeface="Arial"/>
              </a:rPr>
            </a:br>
            <a:r>
              <a:rPr lang="zh-TW" altLang="en-US" sz="1000" dirty="0">
                <a:latin typeface="Arial"/>
                <a:cs typeface="Arial"/>
              </a:rPr>
              <a:t>・</a:t>
            </a:r>
            <a:r>
              <a:rPr lang="en-US" altLang="zh-TW" sz="1000" dirty="0">
                <a:latin typeface="Arial"/>
                <a:cs typeface="Arial"/>
              </a:rPr>
              <a:t>Support Wall-mount and Din-mount </a:t>
            </a:r>
          </a:p>
          <a:p>
            <a:pPr>
              <a:lnSpc>
                <a:spcPct val="90000"/>
              </a:lnSpc>
            </a:pPr>
            <a:endParaRPr lang="en-US" altLang="zh-TW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圖片 2" descr="一張含有 電子用品 的圖片&#10;&#10;描述是以非常高的可信度產生">
            <a:extLst>
              <a:ext uri="{FF2B5EF4-FFF2-40B4-BE49-F238E27FC236}">
                <a16:creationId xmlns:a16="http://schemas.microsoft.com/office/drawing/2014/main" id="{AD7265BB-3A8E-4975-ADA1-6A1F0BC33511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362414" y="1212104"/>
            <a:ext cx="3466015" cy="2772812"/>
          </a:xfrm>
          <a:prstGeom prst="rect">
            <a:avLst/>
          </a:prstGeom>
        </p:spPr>
      </p:pic>
      <p:pic>
        <p:nvPicPr>
          <p:cNvPr id="46" name="圖片 45" descr="Halogen Free.png">
            <a:extLst>
              <a:ext uri="{FF2B5EF4-FFF2-40B4-BE49-F238E27FC236}">
                <a16:creationId xmlns:a16="http://schemas.microsoft.com/office/drawing/2014/main" id="{76443990-E16B-4C05-B87E-F37EB16CB62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2779" y="4061189"/>
            <a:ext cx="482882" cy="197938"/>
          </a:xfrm>
          <a:prstGeom prst="rect">
            <a:avLst/>
          </a:prstGeom>
        </p:spPr>
      </p:pic>
      <p:pic>
        <p:nvPicPr>
          <p:cNvPr id="51" name="圖片 50">
            <a:extLst>
              <a:ext uri="{FF2B5EF4-FFF2-40B4-BE49-F238E27FC236}">
                <a16:creationId xmlns:a16="http://schemas.microsoft.com/office/drawing/2014/main" id="{30342CBC-54AA-45AC-B2D6-FB821AF7F008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443158" y="3989240"/>
            <a:ext cx="868680" cy="314440"/>
          </a:xfrm>
          <a:prstGeom prst="rect">
            <a:avLst/>
          </a:prstGeom>
        </p:spPr>
      </p:pic>
      <p:pic>
        <p:nvPicPr>
          <p:cNvPr id="53" name="圖片 52">
            <a:extLst>
              <a:ext uri="{FF2B5EF4-FFF2-40B4-BE49-F238E27FC236}">
                <a16:creationId xmlns:a16="http://schemas.microsoft.com/office/drawing/2014/main" id="{936665E5-0934-42FE-9785-3D2A3A821BA9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481507" y="3825199"/>
            <a:ext cx="553747" cy="539548"/>
          </a:xfrm>
          <a:prstGeom prst="rect">
            <a:avLst/>
          </a:prstGeom>
        </p:spPr>
      </p:pic>
      <p:pic>
        <p:nvPicPr>
          <p:cNvPr id="54" name="圖片 53">
            <a:extLst>
              <a:ext uri="{FF2B5EF4-FFF2-40B4-BE49-F238E27FC236}">
                <a16:creationId xmlns:a16="http://schemas.microsoft.com/office/drawing/2014/main" id="{040FB96A-4316-476E-B053-D3052D81A34F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186" y="3933601"/>
            <a:ext cx="824949" cy="412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54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圖片 17" descr="一張含有 電子用品 的圖片&#10;&#10;描述是以非常高的可信度產生">
            <a:extLst>
              <a:ext uri="{FF2B5EF4-FFF2-40B4-BE49-F238E27FC236}">
                <a16:creationId xmlns:a16="http://schemas.microsoft.com/office/drawing/2014/main" id="{F48E609B-5C96-4C8F-AF8C-99BE6C5B3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182" y="848528"/>
            <a:ext cx="3466015" cy="2772812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7153410" y="10307658"/>
            <a:ext cx="3130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新細明體" panose="02020500000000000000" pitchFamily="18" charset="-120"/>
                <a:cs typeface="Arial"/>
              </a:rPr>
              <a:t>2.</a:t>
            </a:r>
            <a:endParaRPr kumimoji="1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新細明體" panose="02020500000000000000" pitchFamily="18" charset="-120"/>
              <a:cs typeface="Arial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971418" y="3595320"/>
            <a:ext cx="18659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USB 5V Power Input</a:t>
            </a:r>
          </a:p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・</a:t>
            </a:r>
            <a:r>
              <a:rPr lang="en-US" altLang="zh-TW" sz="900" dirty="0" err="1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MicroUSB</a:t>
            </a:r>
            <a:r>
              <a:rPr lang="zh-TW" altLang="en-US" sz="90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</a:t>
            </a:r>
            <a:r>
              <a:rPr lang="en-US" altLang="zh-TW" sz="90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Connector</a:t>
            </a:r>
            <a:endParaRPr kumimoji="0" lang="en-US" altLang="zh-TW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8865810" y="697448"/>
            <a:ext cx="170313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System LED</a:t>
            </a:r>
          </a:p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・</a:t>
            </a:r>
            <a:r>
              <a:rPr kumimoji="0" lang="en-US" altLang="zh-TW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1 x Power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・</a:t>
            </a:r>
            <a:r>
              <a:rPr kumimoji="0" lang="en-US" altLang="zh-TW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5</a:t>
            </a:r>
            <a:r>
              <a:rPr kumimoji="1" lang="en-US" altLang="zh-TW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Heiti TC Light"/>
                <a:cs typeface="Arial" panose="020B0604020202020204" pitchFamily="34" charset="0"/>
              </a:rPr>
              <a:t> x Ethernet Port LNK/ACT</a:t>
            </a:r>
          </a:p>
        </p:txBody>
      </p:sp>
      <p:cxnSp>
        <p:nvCxnSpPr>
          <p:cNvPr id="16" name="肘形接點 15"/>
          <p:cNvCxnSpPr>
            <a:cxnSpLocks/>
            <a:stCxn id="8" idx="1"/>
          </p:cNvCxnSpPr>
          <p:nvPr/>
        </p:nvCxnSpPr>
        <p:spPr>
          <a:xfrm rot="10800000" flipV="1">
            <a:off x="7767828" y="966753"/>
            <a:ext cx="1097982" cy="915522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文字方塊 23"/>
          <p:cNvSpPr txBox="1"/>
          <p:nvPr/>
        </p:nvSpPr>
        <p:spPr>
          <a:xfrm>
            <a:off x="3108729" y="3995430"/>
            <a:ext cx="217694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Ethernet Network</a:t>
            </a:r>
          </a:p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・</a:t>
            </a:r>
            <a:r>
              <a:rPr kumimoji="0" lang="en-US" altLang="zh-TW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5-port 10/100MBase-TX </a:t>
            </a:r>
          </a:p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900" dirty="0">
                <a:solidFill>
                  <a:prstClr val="black"/>
                </a:solidFill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  </a:t>
            </a:r>
            <a:r>
              <a:rPr kumimoji="0" lang="en-US" altLang="zh-TW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(3-port on top, 2-port on bottom)</a:t>
            </a:r>
            <a:endParaRPr kumimoji="0" lang="fr-FR" altLang="zh-TW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</p:txBody>
      </p:sp>
      <p:sp>
        <p:nvSpPr>
          <p:cNvPr id="30" name="文字方塊 29"/>
          <p:cNvSpPr txBox="1"/>
          <p:nvPr/>
        </p:nvSpPr>
        <p:spPr>
          <a:xfrm>
            <a:off x="468714" y="2924145"/>
            <a:ext cx="217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Wall Mount Clip</a:t>
            </a:r>
          </a:p>
          <a:p>
            <a:pPr lvl="0"/>
            <a:r>
              <a:rPr lang="zh-TW" altLang="en-US" sz="900" dirty="0">
                <a:latin typeface="Arial" panose="020B0604020202020204" pitchFamily="34" charset="0"/>
                <a:cs typeface="Arial" panose="020B0604020202020204" pitchFamily="34" charset="0"/>
              </a:rPr>
              <a:t>・</a:t>
            </a:r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Also used for DIN rail mounting </a:t>
            </a:r>
          </a:p>
          <a:p>
            <a:pPr lvl="0"/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    with bracket (Bracket not Included)</a:t>
            </a:r>
            <a:endParaRPr kumimoji="1" lang="en-US" altLang="zh-TW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34" name="直線單箭頭接點 33"/>
          <p:cNvCxnSpPr>
            <a:cxnSpLocks/>
          </p:cNvCxnSpPr>
          <p:nvPr/>
        </p:nvCxnSpPr>
        <p:spPr>
          <a:xfrm flipV="1">
            <a:off x="1958340" y="2701474"/>
            <a:ext cx="385946" cy="29830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" name="文字方塊 9"/>
          <p:cNvSpPr txBox="1"/>
          <p:nvPr/>
        </p:nvSpPr>
        <p:spPr>
          <a:xfrm>
            <a:off x="6523489" y="5661309"/>
            <a:ext cx="52450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新細明體" panose="02020500000000000000" pitchFamily="18" charset="-120"/>
                <a:cs typeface="+mn-cs"/>
              </a:rPr>
              <a:t>(mm)</a:t>
            </a:r>
            <a:endParaRPr kumimoji="0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26" name="文字方塊 25">
            <a:extLst>
              <a:ext uri="{FF2B5EF4-FFF2-40B4-BE49-F238E27FC236}">
                <a16:creationId xmlns:a16="http://schemas.microsoft.com/office/drawing/2014/main" id="{014917E1-F134-4225-87E3-31073AA664FA}"/>
              </a:ext>
            </a:extLst>
          </p:cNvPr>
          <p:cNvSpPr txBox="1"/>
          <p:nvPr/>
        </p:nvSpPr>
        <p:spPr>
          <a:xfrm>
            <a:off x="4954926" y="2550256"/>
            <a:ext cx="22431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zh-TW" sz="1100" b="1" dirty="0">
                <a:latin typeface="Arial" panose="020B0604020202020204" pitchFamily="34" charset="0"/>
                <a:cs typeface="Arial" panose="020B0604020202020204" pitchFamily="34" charset="0"/>
              </a:rPr>
              <a:t>Integrated Power Connector</a:t>
            </a:r>
          </a:p>
          <a:p>
            <a:pPr defTabSz="914400" fontAlgn="t">
              <a:defRPr/>
            </a:pPr>
            <a:r>
              <a:rPr lang="zh-TW" altLang="en-US" sz="900" dirty="0">
                <a:latin typeface="Arial" panose="020B0604020202020204" pitchFamily="34" charset="0"/>
                <a:cs typeface="Arial" panose="020B0604020202020204" pitchFamily="34" charset="0"/>
              </a:rPr>
              <a:t>・</a:t>
            </a:r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3-Pin Removable Terminal Connector</a:t>
            </a:r>
          </a:p>
          <a:p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     2</a:t>
            </a:r>
            <a:r>
              <a:rPr lang="zh-TW" altLang="en-US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Pin</a:t>
            </a:r>
            <a:r>
              <a:rPr lang="zh-TW" altLang="en-US" sz="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for Power Input (V+, V-)</a:t>
            </a:r>
          </a:p>
          <a:p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     1 Pin for Ground</a:t>
            </a:r>
          </a:p>
        </p:txBody>
      </p:sp>
      <p:cxnSp>
        <p:nvCxnSpPr>
          <p:cNvPr id="36" name="直線單箭頭接點 35">
            <a:extLst>
              <a:ext uri="{FF2B5EF4-FFF2-40B4-BE49-F238E27FC236}">
                <a16:creationId xmlns:a16="http://schemas.microsoft.com/office/drawing/2014/main" id="{FD656209-9369-4C1E-8CEA-7994C65B7E78}"/>
              </a:ext>
            </a:extLst>
          </p:cNvPr>
          <p:cNvCxnSpPr>
            <a:cxnSpLocks/>
          </p:cNvCxnSpPr>
          <p:nvPr/>
        </p:nvCxnSpPr>
        <p:spPr>
          <a:xfrm flipH="1" flipV="1">
            <a:off x="4615827" y="2401824"/>
            <a:ext cx="339100" cy="2296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直線單箭頭接點 40">
            <a:extLst>
              <a:ext uri="{FF2B5EF4-FFF2-40B4-BE49-F238E27FC236}">
                <a16:creationId xmlns:a16="http://schemas.microsoft.com/office/drawing/2014/main" id="{110BCE8B-4C60-4207-971F-621C2CC0362A}"/>
              </a:ext>
            </a:extLst>
          </p:cNvPr>
          <p:cNvCxnSpPr>
            <a:cxnSpLocks/>
          </p:cNvCxnSpPr>
          <p:nvPr/>
        </p:nvCxnSpPr>
        <p:spPr>
          <a:xfrm flipH="1" flipV="1">
            <a:off x="3757311" y="3127006"/>
            <a:ext cx="24114" cy="83657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文字方塊 43">
            <a:extLst>
              <a:ext uri="{FF2B5EF4-FFF2-40B4-BE49-F238E27FC236}">
                <a16:creationId xmlns:a16="http://schemas.microsoft.com/office/drawing/2014/main" id="{7AF61DA2-22FA-43BF-A937-D73B30D12210}"/>
              </a:ext>
            </a:extLst>
          </p:cNvPr>
          <p:cNvSpPr txBox="1"/>
          <p:nvPr/>
        </p:nvSpPr>
        <p:spPr>
          <a:xfrm>
            <a:off x="4739641" y="882114"/>
            <a:ext cx="21769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Wall Mount Clip</a:t>
            </a:r>
          </a:p>
          <a:p>
            <a:pPr lvl="0"/>
            <a:r>
              <a:rPr lang="zh-TW" altLang="en-US" sz="900" dirty="0">
                <a:latin typeface="Arial" panose="020B0604020202020204" pitchFamily="34" charset="0"/>
                <a:cs typeface="Arial" panose="020B0604020202020204" pitchFamily="34" charset="0"/>
              </a:rPr>
              <a:t>・</a:t>
            </a:r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Also used for DIN rail mounting </a:t>
            </a:r>
          </a:p>
          <a:p>
            <a:pPr lvl="0"/>
            <a:r>
              <a:rPr lang="en-US" altLang="zh-TW" sz="900" dirty="0">
                <a:latin typeface="Arial" panose="020B0604020202020204" pitchFamily="34" charset="0"/>
                <a:cs typeface="Arial" panose="020B0604020202020204" pitchFamily="34" charset="0"/>
              </a:rPr>
              <a:t>    with bracket (Bracket not Included)</a:t>
            </a:r>
            <a:endParaRPr kumimoji="1" lang="en-US" altLang="zh-TW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新細明體" panose="02020500000000000000" pitchFamily="18" charset="-120"/>
              <a:cs typeface="Arial" panose="020B0604020202020204" pitchFamily="34" charset="0"/>
            </a:endParaRPr>
          </a:p>
          <a:p>
            <a:pPr marL="0" marR="0" lvl="0" indent="0" algn="l" defTabSz="49775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新細明體" panose="02020500000000000000" pitchFamily="18" charset="-120"/>
                <a:cs typeface="Arial" panose="020B0604020202020204" pitchFamily="34" charset="0"/>
              </a:rPr>
              <a:t> </a:t>
            </a:r>
          </a:p>
        </p:txBody>
      </p:sp>
      <p:cxnSp>
        <p:nvCxnSpPr>
          <p:cNvPr id="46" name="直線單箭頭接點 45">
            <a:extLst>
              <a:ext uri="{FF2B5EF4-FFF2-40B4-BE49-F238E27FC236}">
                <a16:creationId xmlns:a16="http://schemas.microsoft.com/office/drawing/2014/main" id="{5754C9CE-4665-4806-A499-E46C573CA0E3}"/>
              </a:ext>
            </a:extLst>
          </p:cNvPr>
          <p:cNvCxnSpPr>
            <a:cxnSpLocks/>
          </p:cNvCxnSpPr>
          <p:nvPr/>
        </p:nvCxnSpPr>
        <p:spPr>
          <a:xfrm flipH="1">
            <a:off x="4035720" y="1223716"/>
            <a:ext cx="580107" cy="2327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直線單箭頭接點 50">
            <a:extLst>
              <a:ext uri="{FF2B5EF4-FFF2-40B4-BE49-F238E27FC236}">
                <a16:creationId xmlns:a16="http://schemas.microsoft.com/office/drawing/2014/main" id="{C80914A6-5E3B-4AE7-9C85-D8D922F3AC97}"/>
              </a:ext>
            </a:extLst>
          </p:cNvPr>
          <p:cNvCxnSpPr>
            <a:cxnSpLocks/>
          </p:cNvCxnSpPr>
          <p:nvPr/>
        </p:nvCxnSpPr>
        <p:spPr>
          <a:xfrm flipH="1" flipV="1">
            <a:off x="4401312" y="2566696"/>
            <a:ext cx="570106" cy="10411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圖片 2">
            <a:extLst>
              <a:ext uri="{FF2B5EF4-FFF2-40B4-BE49-F238E27FC236}">
                <a16:creationId xmlns:a16="http://schemas.microsoft.com/office/drawing/2014/main" id="{61949290-F78F-4D26-BAC3-6D36CBF587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2182" y="5761930"/>
            <a:ext cx="4161490" cy="4044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1754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>
            <a:off x="7153410" y="10307658"/>
            <a:ext cx="31290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TW" sz="1200" dirty="0">
                <a:latin typeface="Arial"/>
                <a:cs typeface="Arial"/>
              </a:rPr>
              <a:t>3.</a:t>
            </a:r>
            <a:endParaRPr kumimoji="1" lang="zh-TW" altLang="en-US" sz="1200" dirty="0">
              <a:latin typeface="Arial"/>
              <a:cs typeface="Arial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265844"/>
              </p:ext>
            </p:extLst>
          </p:nvPr>
        </p:nvGraphicFramePr>
        <p:xfrm>
          <a:off x="682626" y="658959"/>
          <a:ext cx="6480679" cy="8025840"/>
        </p:xfrm>
        <a:graphic>
          <a:graphicData uri="http://schemas.openxmlformats.org/drawingml/2006/table">
            <a:tbl>
              <a:tblPr/>
              <a:tblGrid>
                <a:gridCol w="14763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04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Technology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Standard</a:t>
                      </a:r>
                    </a:p>
                  </a:txBody>
                  <a:tcPr marL="72000" marR="72000" marT="36000" marB="36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IEEE 802.3 10Base-T Ethernet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IEEE 802.3u 100Base-TX Fast Ethernet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IEEE 802.3az Energy Efficient Ethernet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i="0" u="none" strike="noStrike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Performance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endParaRPr lang="en-US" sz="800" b="1" i="0" u="none" strike="noStrike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Switch Technology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Store and Forward Technology with Non-Blocking Switch Fabric</a:t>
                      </a:r>
                      <a:endParaRPr kumimoji="1" lang="en-US" altLang="zh-TW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Number of MAC Address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1K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Packet Buffer Memory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448K </a:t>
                      </a:r>
                      <a:r>
                        <a:rPr kumimoji="1"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bits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Broadcast Storm Protection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Supported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QoS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Port Based QoS on Ethernet Port 4/5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35534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Transfer performance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977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10Base-T: 14,880pps, 100Base-TX: 148,800pps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23841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i="0" u="none" strike="noStrike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Interface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endParaRPr lang="en-US" sz="800" b="1" i="0" u="none" strike="noStrike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Ethernet Port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x 10/100Base-TX RJ45, Auto Negotiation, Auto MDI/MDIX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System LED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x Power: Green On</a:t>
                      </a:r>
                    </a:p>
                    <a:p>
                      <a:pPr marL="0" marR="0" indent="0" algn="l" defTabSz="4977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Heiti TC Light"/>
                          <a:cs typeface="Arial" panose="020B0604020202020204" pitchFamily="34" charset="0"/>
                        </a:rPr>
                        <a:t>5 x Ethernet Port:</a:t>
                      </a:r>
                      <a:r>
                        <a:rPr kumimoji="1" lang="en-US" altLang="zh-TW" sz="8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Heiti TC Light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1" lang="en-US" altLang="zh-TW" sz="8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Heiti TC Light"/>
                          <a:cs typeface="Arial" panose="020B0604020202020204" pitchFamily="34" charset="0"/>
                        </a:rPr>
                        <a:t>Link (Green On), Activity (Green Blinking)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Power input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kern="12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MicroUSB</a:t>
                      </a:r>
                      <a:r>
                        <a:rPr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for DC 5V or</a:t>
                      </a:r>
                      <a:endParaRPr lang="en-US" altLang="zh-TW" sz="8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3-Pin Removable Terminal Connector</a:t>
                      </a:r>
                    </a:p>
                    <a:p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2</a:t>
                      </a:r>
                      <a:r>
                        <a:rPr lang="zh-TW" altLang="en-US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Pin</a:t>
                      </a:r>
                      <a:r>
                        <a:rPr lang="zh-TW" altLang="en-US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for Power Input (V+, V-)</a:t>
                      </a:r>
                    </a:p>
                    <a:p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 1 Pin for Ground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39761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i="0" u="none" strike="noStrike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Power Requirement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endParaRPr lang="en-US" sz="800" b="1" i="0" u="none" strike="noStrike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Input Voltage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97754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24VDC(5~30 VDC) in Terminal Block or</a:t>
                      </a:r>
                    </a:p>
                    <a:p>
                      <a:pPr marL="0" marR="0" indent="0" algn="l" defTabSz="497754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 VDC</a:t>
                      </a:r>
                      <a:r>
                        <a:rPr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altLang="zh-TW" sz="800" kern="1200" baseline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MicroUSB</a:t>
                      </a:r>
                      <a:endParaRPr lang="en-US" altLang="zh-TW" sz="800" kern="1200" baseline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497754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dirty="0">
                          <a:latin typeface="Arial"/>
                          <a:cs typeface="Arial"/>
                        </a:rPr>
                        <a:t>Redundant power: 5~30V/USB 5V</a:t>
                      </a:r>
                      <a:endParaRPr lang="en-US" sz="8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Reverse Polarity Protect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i="0" u="none" strike="noStrike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Yes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Input Current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i="0" u="none" strike="noStrike" kern="1200" dirty="0">
                          <a:solidFill>
                            <a:srgbClr val="00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0.034A@24V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ea typeface="+mn-ea"/>
                          <a:cs typeface="Arial"/>
                        </a:rPr>
                        <a:t>Power Consumption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Max. 0.81W@24V</a:t>
                      </a:r>
                      <a:r>
                        <a:rPr kumimoji="1" lang="en-US" altLang="zh-TW" sz="800" b="0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full</a:t>
                      </a:r>
                      <a:r>
                        <a:rPr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traffic</a:t>
                      </a:r>
                      <a:r>
                        <a:rPr kumimoji="1" lang="en-US" altLang="zh-TW" sz="800" b="0" strike="noStrike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suggest to reserve 15% tolerance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i="0" u="none" strike="noStrike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Mechanical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endParaRPr lang="en-US" sz="800" b="1" i="0" u="none" strike="noStrike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Installation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Wall</a:t>
                      </a:r>
                      <a:r>
                        <a:rPr kumimoji="1" lang="en-US" altLang="zh-TW" sz="800" baseline="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mount/</a:t>
                      </a:r>
                      <a:r>
                        <a:rPr kumimoji="1" lang="en-US" altLang="zh-TW" sz="8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DIN Rail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Enclosure Material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r>
                        <a:rPr kumimoji="1" lang="en-US" altLang="zh-TW" sz="8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Steel Metal</a:t>
                      </a:r>
                      <a:endParaRPr lang="en-US" sz="800" b="1" i="0" u="none" strike="noStrike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Dimension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kern="12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98 (D) x 89 (H) x 26mm (W)  / with wall mounting clip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kern="12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98 (D) x 67 (H) x 26mm (W)  / without wall mounting clip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Ingress Protection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IP40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Weight</a:t>
                      </a: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r>
                        <a:rPr lang="en-US" sz="800" b="0" i="0" u="none" strike="noStrike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220g without package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i="0" u="none" strike="noStrike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Environmental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endParaRPr lang="en-US" sz="800" b="1" i="0" u="none" strike="noStrike" kern="120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Operating Temperature &amp; Humidity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r>
                        <a:rPr kumimoji="1" lang="en-US" altLang="zh-TW" sz="800" kern="12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-40°C~75°C , 0%~95% Non-Condensing</a:t>
                      </a:r>
                      <a:endParaRPr kumimoji="1" lang="en-US" sz="800" kern="1200" dirty="0">
                        <a:solidFill>
                          <a:prstClr val="black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Storage Temperature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r>
                        <a:rPr kumimoji="1" lang="en-US" altLang="zh-TW" sz="800" kern="12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-40°C~80°C</a:t>
                      </a:r>
                      <a:endParaRPr kumimoji="1" lang="en-US" sz="800" kern="1200" dirty="0">
                        <a:solidFill>
                          <a:prstClr val="black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MTBF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&gt;200,000 hours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Warranty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years</a:t>
                      </a:r>
                      <a:endParaRPr kumimoji="1" lang="en-US" altLang="zh-TW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i="0" u="none" strike="noStrike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Standard</a:t>
                      </a: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zh-TW" sz="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EMC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977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fr-FR" altLang="zh-TW" sz="8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EN61000-6-2/EN61000-6-4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EMI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800" dirty="0">
                          <a:solidFill>
                            <a:prstClr val="black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CISPR 22, 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Heiti TC Medium"/>
                          <a:cs typeface="Arial" panose="020B0604020202020204" pitchFamily="34" charset="0"/>
                        </a:rPr>
                        <a:t>FCC part 15B Class A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EMS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</a:t>
                      </a:r>
                      <a:r>
                        <a:rPr kumimoji="1" lang="pl-PL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61000-4-2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ESD, EN</a:t>
                      </a:r>
                      <a:r>
                        <a:rPr kumimoji="1" lang="pl-PL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61000-4-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 RS, EN</a:t>
                      </a:r>
                      <a:r>
                        <a:rPr kumimoji="1" lang="pl-PL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61000-4-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 EFT,</a:t>
                      </a:r>
                      <a:r>
                        <a:rPr kumimoji="1"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</a:t>
                      </a:r>
                      <a:r>
                        <a:rPr kumimoji="1" lang="pl-PL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61000-4-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5,</a:t>
                      </a:r>
                      <a:r>
                        <a:rPr kumimoji="1"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</a:t>
                      </a:r>
                      <a:r>
                        <a:rPr kumimoji="1" lang="pl-PL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61000-4-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 CS,</a:t>
                      </a:r>
                      <a:r>
                        <a:rPr kumimoji="1" lang="en-US" altLang="zh-TW" sz="8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lvl="0"/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EN</a:t>
                      </a:r>
                      <a:r>
                        <a:rPr kumimoji="1" lang="pl-PL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61000-4-</a:t>
                      </a:r>
                      <a:r>
                        <a:rPr kumimoji="1" lang="en-US" altLang="zh-TW" sz="8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 Magnetic Field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8"/>
                  </a:ext>
                </a:extLst>
              </a:tr>
            </a:tbl>
          </a:graphicData>
        </a:graphic>
      </p:graphicFrame>
      <p:sp>
        <p:nvSpPr>
          <p:cNvPr id="6" name="文字方塊 5">
            <a:extLst>
              <a:ext uri="{FF2B5EF4-FFF2-40B4-BE49-F238E27FC236}">
                <a16:creationId xmlns:a16="http://schemas.microsoft.com/office/drawing/2014/main" id="{DA30C8FA-A5E7-42CB-913F-04A6A5230440}"/>
              </a:ext>
            </a:extLst>
          </p:cNvPr>
          <p:cNvSpPr txBox="1"/>
          <p:nvPr/>
        </p:nvSpPr>
        <p:spPr>
          <a:xfrm>
            <a:off x="154476" y="10356206"/>
            <a:ext cx="4336295" cy="338554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>
            <a:defPPr>
              <a:defRPr lang="zh-TW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800" dirty="0">
                <a:latin typeface="Helvetica"/>
                <a:cs typeface="Helvetica"/>
              </a:rPr>
              <a:t>© </a:t>
            </a:r>
            <a:r>
              <a:rPr lang="en-US" altLang="zh-TW" sz="800" dirty="0" err="1">
                <a:latin typeface="Helvetica"/>
                <a:cs typeface="Helvetica"/>
              </a:rPr>
              <a:t>WoMaster</a:t>
            </a:r>
            <a:r>
              <a:rPr lang="en-US" altLang="zh-TW" sz="800" dirty="0">
                <a:latin typeface="Helvetica"/>
                <a:cs typeface="Helvetica"/>
              </a:rPr>
              <a:t> Inc. All rights reserved. Updated Nov. 2018. Specifications subject to change without notice. Please ask our sales for the most up-to-date product information.</a:t>
            </a:r>
          </a:p>
        </p:txBody>
      </p:sp>
    </p:spTree>
    <p:extLst>
      <p:ext uri="{BB962C8B-B14F-4D97-AF65-F5344CB8AC3E}">
        <p14:creationId xmlns:p14="http://schemas.microsoft.com/office/powerpoint/2010/main" val="949021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7267380"/>
              </p:ext>
            </p:extLst>
          </p:nvPr>
        </p:nvGraphicFramePr>
        <p:xfrm>
          <a:off x="645469" y="3256002"/>
          <a:ext cx="6384462" cy="1001040"/>
        </p:xfrm>
        <a:graphic>
          <a:graphicData uri="http://schemas.openxmlformats.org/drawingml/2006/table">
            <a:tbl>
              <a:tblPr/>
              <a:tblGrid>
                <a:gridCol w="1533063">
                  <a:extLst>
                    <a:ext uri="{9D8B030D-6E8A-4147-A177-3AD203B41FA5}">
                      <a16:colId xmlns:a16="http://schemas.microsoft.com/office/drawing/2014/main" val="492268503"/>
                    </a:ext>
                  </a:extLst>
                </a:gridCol>
                <a:gridCol w="4851399">
                  <a:extLst>
                    <a:ext uri="{9D8B030D-6E8A-4147-A177-3AD203B41FA5}">
                      <a16:colId xmlns:a16="http://schemas.microsoft.com/office/drawing/2014/main" val="30851394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000" b="0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Item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98522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CBL-MUSBA-MMICB-0.6M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 A Type to Micro USB B Type Cable, 0.6M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77342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CBL-MUSBA-MMICB-1M</a:t>
                      </a: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 A Type to Micro USB B Type Cable, 1M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5227891"/>
                  </a:ext>
                </a:extLst>
              </a:tr>
              <a:tr h="1944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DK-D1-1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DIN Rail Kit with 1 Aluminum DIN and 3 screws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7727680"/>
                  </a:ext>
                </a:extLst>
              </a:tr>
              <a:tr h="194400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DK-D2-2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DIN Rail Kit with 2 Plastic DIN and 4 screws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0114365"/>
                  </a:ext>
                </a:extLst>
              </a:tr>
            </a:tbl>
          </a:graphicData>
        </a:graphic>
      </p:graphicFrame>
      <p:pic>
        <p:nvPicPr>
          <p:cNvPr id="5" name="圖片 4" descr="Optional Accessory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69" y="2851201"/>
            <a:ext cx="6367272" cy="274320"/>
          </a:xfrm>
          <a:prstGeom prst="rect">
            <a:avLst/>
          </a:prstGeom>
        </p:spPr>
      </p:pic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FC479738-0996-43DD-BC6B-4C9D2BB113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197456"/>
              </p:ext>
            </p:extLst>
          </p:nvPr>
        </p:nvGraphicFramePr>
        <p:xfrm>
          <a:off x="645469" y="877795"/>
          <a:ext cx="6470784" cy="1631148"/>
        </p:xfrm>
        <a:graphic>
          <a:graphicData uri="http://schemas.openxmlformats.org/drawingml/2006/table">
            <a:tbl>
              <a:tblPr/>
              <a:tblGrid>
                <a:gridCol w="1509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10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0516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MOQ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2pcs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56035209"/>
                  </a:ext>
                </a:extLst>
              </a:tr>
              <a:tr h="220516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MPQ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800" b="0" kern="12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2pcs/box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40052176"/>
                  </a:ext>
                </a:extLst>
              </a:tr>
              <a:tr h="220516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Model</a:t>
                      </a:r>
                      <a:r>
                        <a:rPr lang="en-US" altLang="zh-TW" sz="800" b="1" kern="1200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Name</a:t>
                      </a:r>
                      <a:endParaRPr lang="en-US" altLang="zh-TW" sz="800" b="1" kern="1200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lnSpc>
                          <a:spcPct val="100000"/>
                        </a:lnSpc>
                      </a:pPr>
                      <a:r>
                        <a:rPr lang="en-US" sz="800" b="1" kern="1200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1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DS105</a:t>
                      </a: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9775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Industrial 5-port Unmanaged Ethernet Switch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rowSpan="4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800" b="1" kern="1200" baseline="0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fontAlgn="t" latinLnBrk="0" hangingPunct="1">
                        <a:lnSpc>
                          <a:spcPct val="100000"/>
                        </a:lnSpc>
                      </a:pPr>
                      <a:r>
                        <a:rPr lang="en-US" sz="800" b="1" kern="1200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Package List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63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x Product Unit 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x Attached 3-pin Removable Terminal Block Connector</a:t>
                      </a: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TW" sz="800" b="1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800" b="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1 x Quick</a:t>
                      </a:r>
                      <a:r>
                        <a:rPr lang="en-US" altLang="zh-TW" sz="800" b="0" kern="1200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Installation Guide</a:t>
                      </a:r>
                      <a:endParaRPr lang="en-US" altLang="zh-TW" sz="800" b="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72000" marR="72000" marT="36000" marB="36000" anchor="ctr">
                    <a:lnL w="3175" cap="flat" cmpd="sng" algn="ctr">
                      <a:solidFill>
                        <a:srgbClr val="005CA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7" name="圖片 6" descr="Ordering Information.jpg">
            <a:extLst>
              <a:ext uri="{FF2B5EF4-FFF2-40B4-BE49-F238E27FC236}">
                <a16:creationId xmlns:a16="http://schemas.microsoft.com/office/drawing/2014/main" id="{9384EC29-A1EA-4B80-8993-E910B342DD8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469" y="452279"/>
            <a:ext cx="6470784" cy="304800"/>
          </a:xfrm>
          <a:prstGeom prst="rect">
            <a:avLst/>
          </a:prstGeom>
        </p:spPr>
      </p:pic>
      <p:grpSp>
        <p:nvGrpSpPr>
          <p:cNvPr id="8" name="群組 7">
            <a:extLst>
              <a:ext uri="{FF2B5EF4-FFF2-40B4-BE49-F238E27FC236}">
                <a16:creationId xmlns:a16="http://schemas.microsoft.com/office/drawing/2014/main" id="{C5719015-786C-4B36-982D-EF67A5963D1A}"/>
              </a:ext>
            </a:extLst>
          </p:cNvPr>
          <p:cNvGrpSpPr/>
          <p:nvPr/>
        </p:nvGrpSpPr>
        <p:grpSpPr>
          <a:xfrm>
            <a:off x="763691" y="4750215"/>
            <a:ext cx="2221225" cy="768063"/>
            <a:chOff x="4365513" y="1737107"/>
            <a:chExt cx="2221225" cy="768063"/>
          </a:xfrm>
        </p:grpSpPr>
        <p:pic>
          <p:nvPicPr>
            <p:cNvPr id="9" name="Picture 3">
              <a:extLst>
                <a:ext uri="{FF2B5EF4-FFF2-40B4-BE49-F238E27FC236}">
                  <a16:creationId xmlns:a16="http://schemas.microsoft.com/office/drawing/2014/main" id="{9A7D18FD-3D94-42B2-995D-4A94358B86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6569" y="1737107"/>
              <a:ext cx="460169" cy="7680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>
              <a:extLst>
                <a:ext uri="{FF2B5EF4-FFF2-40B4-BE49-F238E27FC236}">
                  <a16:creationId xmlns:a16="http://schemas.microsoft.com/office/drawing/2014/main" id="{EA6C6A2A-0925-4EF5-BEF9-C147BC05CBA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843" b="25939"/>
            <a:stretch/>
          </p:blipFill>
          <p:spPr bwMode="auto">
            <a:xfrm>
              <a:off x="4365513" y="1807973"/>
              <a:ext cx="1305483" cy="696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1" name="直線接點 58">
              <a:extLst>
                <a:ext uri="{FF2B5EF4-FFF2-40B4-BE49-F238E27FC236}">
                  <a16:creationId xmlns:a16="http://schemas.microsoft.com/office/drawing/2014/main" id="{D41F508F-AA23-46C3-9821-611A7C43D53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7775" y="2161088"/>
              <a:ext cx="885143" cy="0"/>
            </a:xfrm>
            <a:prstGeom prst="line">
              <a:avLst/>
            </a:prstGeom>
            <a:ln w="6350">
              <a:solidFill>
                <a:schemeClr val="tx1"/>
              </a:solidFill>
              <a:headEnd type="none" w="sm" len="sm"/>
              <a:tailEnd type="triangle" w="sm" len="sm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群組 11">
            <a:extLst>
              <a:ext uri="{FF2B5EF4-FFF2-40B4-BE49-F238E27FC236}">
                <a16:creationId xmlns:a16="http://schemas.microsoft.com/office/drawing/2014/main" id="{3335DDF5-8D97-472B-8B72-9ACCF0E73D36}"/>
              </a:ext>
            </a:extLst>
          </p:cNvPr>
          <p:cNvGrpSpPr/>
          <p:nvPr/>
        </p:nvGrpSpPr>
        <p:grpSpPr>
          <a:xfrm>
            <a:off x="3716170" y="4750215"/>
            <a:ext cx="2870584" cy="813181"/>
            <a:chOff x="3966625" y="3542351"/>
            <a:chExt cx="2870584" cy="813181"/>
          </a:xfrm>
        </p:grpSpPr>
        <p:grpSp>
          <p:nvGrpSpPr>
            <p:cNvPr id="13" name="群組 12">
              <a:extLst>
                <a:ext uri="{FF2B5EF4-FFF2-40B4-BE49-F238E27FC236}">
                  <a16:creationId xmlns:a16="http://schemas.microsoft.com/office/drawing/2014/main" id="{C6B9409D-0D0D-4636-8325-52917CB858E5}"/>
                </a:ext>
              </a:extLst>
            </p:cNvPr>
            <p:cNvGrpSpPr/>
            <p:nvPr/>
          </p:nvGrpSpPr>
          <p:grpSpPr>
            <a:xfrm>
              <a:off x="4328393" y="3608015"/>
              <a:ext cx="2114773" cy="683952"/>
              <a:chOff x="4223618" y="2500321"/>
              <a:chExt cx="2114773" cy="683952"/>
            </a:xfrm>
          </p:grpSpPr>
          <p:pic>
            <p:nvPicPr>
              <p:cNvPr id="16" name="Picture 4">
                <a:extLst>
                  <a:ext uri="{FF2B5EF4-FFF2-40B4-BE49-F238E27FC236}">
                    <a16:creationId xmlns:a16="http://schemas.microsoft.com/office/drawing/2014/main" id="{A731F419-7036-4930-95D4-AC211848C2F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4843" b="25939"/>
              <a:stretch/>
            </p:blipFill>
            <p:spPr bwMode="auto">
              <a:xfrm>
                <a:off x="4650843" y="2500321"/>
                <a:ext cx="1281965" cy="6839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7" name="直線接點 58">
                <a:extLst>
                  <a:ext uri="{FF2B5EF4-FFF2-40B4-BE49-F238E27FC236}">
                    <a16:creationId xmlns:a16="http://schemas.microsoft.com/office/drawing/2014/main" id="{DCF77B50-400A-40ED-BD99-21AA86F1164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902074" y="2832541"/>
                <a:ext cx="436317" cy="0"/>
              </a:xfrm>
              <a:prstGeom prst="line">
                <a:avLst/>
              </a:prstGeom>
              <a:ln w="6350">
                <a:solidFill>
                  <a:schemeClr val="tx1"/>
                </a:solidFill>
                <a:headEnd type="none" w="sm" len="sm"/>
                <a:tailEnd type="triangle" w="sm" len="sm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線接點 58">
                <a:extLst>
                  <a:ext uri="{FF2B5EF4-FFF2-40B4-BE49-F238E27FC236}">
                    <a16:creationId xmlns:a16="http://schemas.microsoft.com/office/drawing/2014/main" id="{9EB6FF65-878B-4C0C-9AD6-CA130D6981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23618" y="2842846"/>
                <a:ext cx="436317" cy="0"/>
              </a:xfrm>
              <a:prstGeom prst="line">
                <a:avLst/>
              </a:prstGeom>
              <a:ln w="6350">
                <a:solidFill>
                  <a:schemeClr val="tx1"/>
                </a:solidFill>
                <a:headEnd type="none" w="sm" len="sm"/>
                <a:tailEnd type="triangle" w="sm" len="sm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4" name="Picture 2">
              <a:extLst>
                <a:ext uri="{FF2B5EF4-FFF2-40B4-BE49-F238E27FC236}">
                  <a16:creationId xmlns:a16="http://schemas.microsoft.com/office/drawing/2014/main" id="{996507F2-943B-4F11-B3BE-3537F05717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7752" y="3542351"/>
              <a:ext cx="399457" cy="813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5" name="Picture 2">
              <a:extLst>
                <a:ext uri="{FF2B5EF4-FFF2-40B4-BE49-F238E27FC236}">
                  <a16:creationId xmlns:a16="http://schemas.microsoft.com/office/drawing/2014/main" id="{C2C5461D-39F3-4076-B42F-79E03F7F7F0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966625" y="3542351"/>
              <a:ext cx="399457" cy="8131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A47F661D-3CBB-426E-9573-8800ECE8937A}"/>
              </a:ext>
            </a:extLst>
          </p:cNvPr>
          <p:cNvSpPr/>
          <p:nvPr/>
        </p:nvSpPr>
        <p:spPr>
          <a:xfrm>
            <a:off x="1027071" y="5670641"/>
            <a:ext cx="74251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t">
              <a:defRPr/>
            </a:pPr>
            <a:r>
              <a:rPr lang="en-US" altLang="zh-TW" sz="1100" dirty="0">
                <a:latin typeface="Arial" panose="020B0604020202020204" pitchFamily="34" charset="0"/>
                <a:cs typeface="Arial" panose="020B0604020202020204" pitchFamily="34" charset="0"/>
              </a:rPr>
              <a:t>DK-D1-1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FB28707-1D84-4FB5-8823-A60834FF0B41}"/>
              </a:ext>
            </a:extLst>
          </p:cNvPr>
          <p:cNvSpPr/>
          <p:nvPr/>
        </p:nvSpPr>
        <p:spPr>
          <a:xfrm>
            <a:off x="4752599" y="5652653"/>
            <a:ext cx="74251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 fontAlgn="t">
              <a:defRPr/>
            </a:pPr>
            <a:r>
              <a:rPr lang="en-US" altLang="zh-TW" sz="1100" dirty="0">
                <a:latin typeface="Arial" panose="020B0604020202020204" pitchFamily="34" charset="0"/>
                <a:cs typeface="Arial" panose="020B0604020202020204" pitchFamily="34" charset="0"/>
              </a:rPr>
              <a:t>DK-D2-2</a:t>
            </a:r>
          </a:p>
        </p:txBody>
      </p:sp>
    </p:spTree>
    <p:extLst>
      <p:ext uri="{BB962C8B-B14F-4D97-AF65-F5344CB8AC3E}">
        <p14:creationId xmlns:p14="http://schemas.microsoft.com/office/powerpoint/2010/main" val="13991571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/>
              <a:t>Revision History</a:t>
            </a:r>
            <a:endParaRPr lang="zh-TW" altLang="en-US" dirty="0"/>
          </a:p>
        </p:txBody>
      </p:sp>
      <p:graphicFrame>
        <p:nvGraphicFramePr>
          <p:cNvPr id="5" name="內容版面配置區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45768284"/>
              </p:ext>
            </p:extLst>
          </p:nvPr>
        </p:nvGraphicFramePr>
        <p:xfrm>
          <a:off x="507047" y="2036763"/>
          <a:ext cx="6807201" cy="265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5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3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45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34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Version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Description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Date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Editor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V1.00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Initial</a:t>
                      </a:r>
                      <a:r>
                        <a:rPr lang="en-US" altLang="zh-TW" sz="11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release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Aug.14,2018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Andrew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V1.01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Update power by E-Test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 product photo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Oct, 2, 2018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Andrew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6175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V1.02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 redundant power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Oct, 16, 2018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Andrew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11386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V1.03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 optional accessory: USB cable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Nov, 27, 2018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Andrew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7272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V1.04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Add optional accessory:</a:t>
                      </a:r>
                      <a:r>
                        <a:rPr lang="en-US" altLang="zh-TW" sz="11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DIN kit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Nov. 29, 2018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Kylie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18679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TW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V1.05</a:t>
                      </a:r>
                      <a:endParaRPr lang="zh-TW" altLang="en-US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Tx/>
                        <a:buChar char="-"/>
                      </a:pPr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Update</a:t>
                      </a:r>
                      <a:r>
                        <a:rPr lang="en-US" altLang="zh-TW" sz="1100" kern="1200" baseline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ordering </a:t>
                      </a:r>
                      <a:r>
                        <a:rPr lang="en-US" altLang="zh-TW" sz="11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info within MOQ/MPQ.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Dec. 5, 2018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100" kern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Kylie</a:t>
                      </a:r>
                      <a:endParaRPr lang="zh-TW" altLang="en-US" sz="1100" kern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63940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22220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5597</TotalTime>
  <Words>829</Words>
  <Application>Microsoft Office PowerPoint</Application>
  <PresentationFormat>自訂</PresentationFormat>
  <Paragraphs>171</Paragraphs>
  <Slides>5</Slides>
  <Notes>0</Notes>
  <HiddenSlides>1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Arial</vt:lpstr>
      <vt:lpstr>Calibri</vt:lpstr>
      <vt:lpstr>Helvetica</vt:lpstr>
      <vt:lpstr>Vivaldi</vt:lpstr>
      <vt:lpstr>Office 佈景主題</vt:lpstr>
      <vt:lpstr>2_Office 佈景主題</vt:lpstr>
      <vt:lpstr>PowerPoint 簡報</vt:lpstr>
      <vt:lpstr>PowerPoint 簡報</vt:lpstr>
      <vt:lpstr>PowerPoint 簡報</vt:lpstr>
      <vt:lpstr>PowerPoint 簡報</vt:lpstr>
      <vt:lpstr>Revision History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wong</dc:creator>
  <cp:lastModifiedBy>Sylvia Lin</cp:lastModifiedBy>
  <cp:revision>109</cp:revision>
  <dcterms:created xsi:type="dcterms:W3CDTF">2016-09-06T02:30:15Z</dcterms:created>
  <dcterms:modified xsi:type="dcterms:W3CDTF">2018-12-14T02:39:15Z</dcterms:modified>
</cp:coreProperties>
</file>